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70" r:id="rId14"/>
    <p:sldId id="280" r:id="rId15"/>
    <p:sldId id="281" r:id="rId16"/>
    <p:sldId id="271" r:id="rId17"/>
    <p:sldId id="273" r:id="rId18"/>
    <p:sldId id="28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706" autoAdjust="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68789-E5DF-4B16-B390-50ABD0ABFCAB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EB9D7-E541-46F4-8B27-EF3440073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Danielle</a:t>
            </a:r>
            <a:r>
              <a:rPr lang="en-US" baseline="0" dirty="0" smtClean="0"/>
              <a:t> Moyer</a:t>
            </a:r>
          </a:p>
          <a:p>
            <a:r>
              <a:rPr lang="en-US" baseline="0" dirty="0" smtClean="0"/>
              <a:t>University of Louisiana at Lafayette</a:t>
            </a:r>
          </a:p>
          <a:p>
            <a:r>
              <a:rPr lang="en-US" baseline="0" dirty="0" smtClean="0"/>
              <a:t>Louisiana Contextual Science Research lab</a:t>
            </a:r>
          </a:p>
          <a:p>
            <a:r>
              <a:rPr lang="en-US" baseline="0" dirty="0" smtClean="0"/>
              <a:t>Dr. Emily Sandoz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Parental experiential avoidance</a:t>
            </a:r>
          </a:p>
          <a:p>
            <a:r>
              <a:rPr lang="en-US" dirty="0" smtClean="0"/>
              <a:t>Targeting expression of emotion</a:t>
            </a:r>
          </a:p>
          <a:p>
            <a:r>
              <a:rPr lang="en-US" dirty="0" smtClean="0"/>
              <a:t>PEA accounted for significant variability in child anxiety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4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Cognitive Fusion – rigid thinking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parents respond to thoughts about their children or themselves as parents in terms of the literally content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shows that emotionally relevant stimuli are difficult to relate in new ways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self and perspective taking</a:t>
            </a:r>
            <a:endParaRPr lang="en-US" baseline="0" dirty="0" smtClean="0"/>
          </a:p>
          <a:p>
            <a:r>
              <a:rPr lang="en-US" baseline="0" dirty="0" smtClean="0"/>
              <a:t>Perspective taking is the ability to discriminate one’s own perspective from the perspective of others</a:t>
            </a:r>
          </a:p>
          <a:p>
            <a:r>
              <a:rPr lang="en-US" baseline="0" dirty="0" smtClean="0"/>
              <a:t>Perspective taking is an important skill that is related to many aspects of life including education, awareness, compassion, cooperation, and empathy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37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 are the very</a:t>
            </a:r>
            <a:r>
              <a:rPr lang="en-US" baseline="0" dirty="0" smtClean="0"/>
              <a:t> </a:t>
            </a:r>
            <a:r>
              <a:rPr lang="en-US" dirty="0" smtClean="0"/>
              <a:t>first teachers of perspective taking</a:t>
            </a:r>
          </a:p>
          <a:p>
            <a:r>
              <a:rPr lang="en-US" dirty="0" smtClean="0"/>
              <a:t>And research shows that empathetic understanding in parents is important to a child’s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2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 word of caution</a:t>
            </a:r>
          </a:p>
          <a:p>
            <a:r>
              <a:rPr lang="en-US" baseline="0" dirty="0" smtClean="0"/>
              <a:t>This is just a conceptual analysis developed out of our brainstorming</a:t>
            </a:r>
          </a:p>
          <a:p>
            <a:r>
              <a:rPr lang="en-US" baseline="0" dirty="0" smtClean="0"/>
              <a:t>The theory behind it is that perspective taking is a learned skill and if it’s learned that it can also go wrong</a:t>
            </a:r>
          </a:p>
          <a:p>
            <a:r>
              <a:rPr lang="en-US" baseline="0" dirty="0" smtClean="0"/>
              <a:t>We are open to more conversation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01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way to look at perspective taking is that there are </a:t>
            </a:r>
            <a:r>
              <a:rPr lang="en-US" dirty="0" smtClean="0"/>
              <a:t>two components of perspective taking:</a:t>
            </a:r>
            <a:r>
              <a:rPr lang="en-US" baseline="0" dirty="0" smtClean="0"/>
              <a:t> the self and others</a:t>
            </a:r>
          </a:p>
          <a:p>
            <a:r>
              <a:rPr lang="en-US" baseline="0" dirty="0" smtClean="0"/>
              <a:t>The first component I’m going to talk about is the self</a:t>
            </a:r>
          </a:p>
          <a:p>
            <a:r>
              <a:rPr lang="en-US" baseline="0" dirty="0" smtClean="0"/>
              <a:t>Two different patterns of inflexibility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44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Unstable sense of self</a:t>
            </a:r>
            <a:endParaRPr lang="en-US" baseline="0" dirty="0" smtClean="0"/>
          </a:p>
          <a:p>
            <a:r>
              <a:rPr lang="en-US" baseline="0" dirty="0" smtClean="0"/>
              <a:t>What kind of learning history might</a:t>
            </a:r>
          </a:p>
          <a:p>
            <a:r>
              <a:rPr lang="en-US" baseline="0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21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Rigid sense of self</a:t>
            </a:r>
            <a:endParaRPr lang="en-US" baseline="0" dirty="0" smtClean="0"/>
          </a:p>
          <a:p>
            <a:r>
              <a:rPr lang="en-US" baseline="0" dirty="0" smtClean="0"/>
              <a:t>Learning history example</a:t>
            </a:r>
          </a:p>
          <a:p>
            <a:r>
              <a:rPr lang="en-US" baseline="0" dirty="0" smtClean="0"/>
              <a:t>Best intentions</a:t>
            </a:r>
          </a:p>
          <a:p>
            <a:r>
              <a:rPr lang="en-US" baseline="0" dirty="0" smtClean="0"/>
              <a:t>Sister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9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component of perspective taking is the ability to take the perspective of others</a:t>
            </a:r>
          </a:p>
          <a:p>
            <a:r>
              <a:rPr lang="en-US" dirty="0" smtClean="0"/>
              <a:t>This skill can similarly go wrong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0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Inability to see shared experiences</a:t>
            </a:r>
          </a:p>
          <a:p>
            <a:r>
              <a:rPr lang="en-US" baseline="0" dirty="0" smtClean="0"/>
              <a:t>Learning history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My research in particular focuses on psychological flexibility</a:t>
            </a:r>
            <a:r>
              <a:rPr lang="en-US" baseline="0" dirty="0" smtClean="0"/>
              <a:t> in the parent child relationship</a:t>
            </a:r>
            <a:endParaRPr lang="en-US" dirty="0" smtClean="0"/>
          </a:p>
          <a:p>
            <a:r>
              <a:rPr lang="en-US" dirty="0" smtClean="0"/>
              <a:t>It is important to me to use science to help children and parents develop healthy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8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Pseudo Perspective Taking</a:t>
            </a:r>
            <a:r>
              <a:rPr lang="en-US" baseline="0" dirty="0" smtClean="0"/>
              <a:t> e.g. Projection</a:t>
            </a:r>
          </a:p>
          <a:p>
            <a:r>
              <a:rPr lang="en-US" baseline="0" dirty="0" smtClean="0"/>
              <a:t>Relationship example</a:t>
            </a:r>
          </a:p>
          <a:p>
            <a:r>
              <a:rPr lang="en-US" baseline="0" dirty="0" smtClean="0"/>
              <a:t>Learning history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4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Rigid sense of others’ perspective</a:t>
            </a:r>
            <a:endParaRPr lang="en-US" baseline="0" dirty="0" smtClean="0"/>
          </a:p>
          <a:p>
            <a:r>
              <a:rPr lang="en-US" baseline="0" dirty="0" smtClean="0"/>
              <a:t>Learning History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5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back to thesis</a:t>
            </a:r>
          </a:p>
          <a:p>
            <a:r>
              <a:rPr lang="en-US" dirty="0" smtClean="0"/>
              <a:t>Need research</a:t>
            </a:r>
            <a:endParaRPr lang="en-US" baseline="0" dirty="0" smtClean="0"/>
          </a:p>
          <a:p>
            <a:r>
              <a:rPr lang="en-US" baseline="0" dirty="0" smtClean="0"/>
              <a:t>Mechanisms of change</a:t>
            </a:r>
          </a:p>
          <a:p>
            <a:r>
              <a:rPr lang="en-US" baseline="0" dirty="0" smtClean="0"/>
              <a:t>Developing effective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1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 free to email me with any questions</a:t>
            </a:r>
          </a:p>
          <a:p>
            <a:r>
              <a:rPr lang="en-US" dirty="0" smtClean="0"/>
              <a:t>Thank Lab</a:t>
            </a:r>
            <a:r>
              <a:rPr lang="en-US" baseline="0" dirty="0" smtClean="0"/>
              <a:t> and Emily</a:t>
            </a:r>
          </a:p>
          <a:p>
            <a:r>
              <a:rPr lang="en-US" baseline="0" dirty="0" smtClean="0"/>
              <a:t>And Ole Miss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mom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Parenting is hard</a:t>
            </a:r>
          </a:p>
          <a:p>
            <a:r>
              <a:rPr lang="en-US" dirty="0" smtClean="0"/>
              <a:t>But at</a:t>
            </a:r>
            <a:r>
              <a:rPr lang="en-US" baseline="0" dirty="0" smtClean="0"/>
              <a:t> the same time it is really rewarding and important</a:t>
            </a:r>
            <a:endParaRPr lang="en-US" dirty="0" smtClean="0"/>
          </a:p>
          <a:p>
            <a:r>
              <a:rPr lang="en-US" dirty="0" smtClean="0"/>
              <a:t>The problem</a:t>
            </a:r>
            <a:r>
              <a:rPr lang="en-US" baseline="0" dirty="0" smtClean="0"/>
              <a:t> is that it is SO important, and it is SO stressful at the same time that it can often be overwhelming</a:t>
            </a:r>
          </a:p>
          <a:p>
            <a:r>
              <a:rPr lang="en-US" baseline="0" dirty="0" smtClean="0"/>
              <a:t>So how do parents do </a:t>
            </a:r>
            <a:r>
              <a:rPr lang="en-US" baseline="0" smtClean="0"/>
              <a:t>it? Well</a:t>
            </a:r>
            <a:r>
              <a:rPr lang="en-US" baseline="0" dirty="0" smtClean="0"/>
              <a:t>, some of them really struggle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0" dirty="0" smtClean="0"/>
              <a:t> million children  are victims of child abuse in the united states each year</a:t>
            </a:r>
          </a:p>
          <a:p>
            <a:r>
              <a:rPr lang="en-US" baseline="0" dirty="0" smtClean="0"/>
              <a:t>Parents who suffer from depression or anxiety are more likely to use ineffective parenting techniques</a:t>
            </a:r>
          </a:p>
          <a:p>
            <a:r>
              <a:rPr lang="en-US" baseline="0" dirty="0" smtClean="0"/>
              <a:t>Depressed parents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more criticism, spanking and other aversive behaviors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Anxious parents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less nurturing, more restrictive, and more psychologically and behaviorally controlling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in 5 adults will be</a:t>
            </a:r>
            <a:r>
              <a:rPr lang="en-US" baseline="0" dirty="0" smtClean="0"/>
              <a:t> diagnosed with anxiety in a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1 in 7 will be diagnosed with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of parents who suffer from anxiety and depression are up to 7 times more likely to develop similar patterns</a:t>
            </a:r>
            <a:r>
              <a:rPr lang="en-US" baseline="0" dirty="0" smtClean="0"/>
              <a:t> of distress</a:t>
            </a:r>
          </a:p>
          <a:p>
            <a:r>
              <a:rPr lang="en-US" baseline="0" dirty="0" smtClean="0"/>
              <a:t>Research on the parent child relationship has shown us that there are many variables in the transmission of distress from parent to child</a:t>
            </a:r>
          </a:p>
          <a:p>
            <a:r>
              <a:rPr lang="en-US" baseline="0" dirty="0" smtClean="0"/>
              <a:t>But the exact mediators of this relationship continue to remain unclear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8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functional contextual approach</a:t>
            </a:r>
            <a:endParaRPr lang="en-US" baseline="0" dirty="0" smtClean="0"/>
          </a:p>
          <a:p>
            <a:r>
              <a:rPr lang="en-US" baseline="0" dirty="0" smtClean="0"/>
              <a:t>Psychological Flexibility</a:t>
            </a:r>
          </a:p>
          <a:p>
            <a:r>
              <a:rPr lang="en-US" baseline="0" dirty="0" smtClean="0"/>
              <a:t>There are six components of psychological flexibility</a:t>
            </a:r>
          </a:p>
          <a:p>
            <a:r>
              <a:rPr lang="en-US" baseline="0" dirty="0" smtClean="0"/>
              <a:t>Some researchers have already begun to look explicitly at some of these components in the parent child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B9D7-E541-46F4-8B27-EF3440073C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7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9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5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5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6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4F75-FB5B-4A64-93A5-4BAB02E9887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F209-DFFF-4CD5-8FDA-186546AF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19200"/>
            <a:ext cx="876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Everything is Relative: Relational Responding, Perspective-Taking, and Psychological Flexibility in the Parent Child Relationship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0700" y="28956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Cambria" pitchFamily="18" charset="0"/>
              </a:rPr>
              <a:t>Danielle N. Moyer</a:t>
            </a:r>
          </a:p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Cambria" pitchFamily="18" charset="0"/>
              </a:rPr>
              <a:t>Emily K. Sandoz, Ph.D.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2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5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3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174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mbria" pitchFamily="18" charset="0"/>
                <a:cs typeface="Courier New" pitchFamily="49" charset="0"/>
              </a:rPr>
              <a:t>Self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500469"/>
            <a:ext cx="291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Impoverished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5500468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Rigid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 flipV="1">
            <a:off x="3067237" y="5823634"/>
            <a:ext cx="4247963" cy="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6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6096000"/>
            <a:ext cx="4038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6243483"/>
            <a:ext cx="220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Impoverished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9600" y="6243483"/>
            <a:ext cx="79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Rigid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7315199" y="6459339"/>
            <a:ext cx="914401" cy="1497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6096000"/>
            <a:ext cx="4038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05400" y="625140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Impoverished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600" y="625140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Rigid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41067" y="6466847"/>
            <a:ext cx="1007533" cy="82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2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3055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Others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500469"/>
            <a:ext cx="291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Impoverished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5500468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Rigid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 flipV="1">
            <a:off x="3067237" y="5823634"/>
            <a:ext cx="4247963" cy="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6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90887" y="6096000"/>
            <a:ext cx="4038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0888" y="6246167"/>
            <a:ext cx="212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Impoverished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858" y="6307722"/>
            <a:ext cx="79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Rigid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7220858" y="6476999"/>
            <a:ext cx="762000" cy="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2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8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6096000"/>
            <a:ext cx="4038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624616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Impoverished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9333" y="624616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Rigid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6461610"/>
            <a:ext cx="1007533" cy="82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6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0887" y="6096000"/>
            <a:ext cx="4038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624616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Impoverished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9333" y="624616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Rigid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6461610"/>
            <a:ext cx="1007533" cy="82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4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8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Danielle N. Moyer</a:t>
            </a:r>
          </a:p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dnm9899@louisiana.edu</a:t>
            </a:r>
          </a:p>
          <a:p>
            <a:pPr algn="ctr"/>
            <a:endParaRPr lang="en-US" sz="3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Emily K. Sandoz, Ph.D.</a:t>
            </a:r>
          </a:p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sandozpsyclab@gmail.com</a:t>
            </a:r>
          </a:p>
          <a:p>
            <a:pPr algn="ctr"/>
            <a:endParaRPr lang="en-US" sz="3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Louisiana Contextual Science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34939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4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9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78699">
            <a:off x="4067503" y="-227258"/>
            <a:ext cx="982961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800000" rev="0"/>
              </a:camera>
              <a:lightRig rig="threePt" dir="t"/>
            </a:scene3d>
          </a:bodyPr>
          <a:lstStyle/>
          <a:p>
            <a:r>
              <a:rPr lang="en-US" sz="15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6</a:t>
            </a:r>
            <a:endParaRPr lang="en-US" sz="15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44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4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8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6036811" y="381000"/>
            <a:ext cx="83820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36811" y="762000"/>
            <a:ext cx="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37011" y="762000"/>
            <a:ext cx="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96634" y="1676400"/>
            <a:ext cx="83820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75011" y="381000"/>
            <a:ext cx="76200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24431" y="1676400"/>
            <a:ext cx="76200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63304" y="0"/>
            <a:ext cx="176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Moment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64357" y="2057400"/>
            <a:ext cx="156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 as Context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71091" y="482377"/>
            <a:ext cx="129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Experiential</a:t>
            </a:r>
          </a:p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2436" y="1353234"/>
            <a:ext cx="106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Cognitive</a:t>
            </a:r>
          </a:p>
          <a:p>
            <a:r>
              <a:rPr lang="en-US" dirty="0" err="1" smtClean="0"/>
              <a:t>Defusion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2872" y="482376"/>
            <a:ext cx="1236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Committed</a:t>
            </a:r>
          </a:p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29300" y="1353233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Valued</a:t>
            </a:r>
          </a:p>
          <a:p>
            <a:r>
              <a:rPr lang="en-US" dirty="0" smtClean="0"/>
              <a:t>Living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659</Words>
  <Application>Microsoft Office PowerPoint</Application>
  <PresentationFormat>On-screen Show (4:3)</PresentationFormat>
  <Paragraphs>125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</dc:creator>
  <cp:lastModifiedBy>Dani</cp:lastModifiedBy>
  <cp:revision>55</cp:revision>
  <dcterms:created xsi:type="dcterms:W3CDTF">2012-07-06T23:37:40Z</dcterms:created>
  <dcterms:modified xsi:type="dcterms:W3CDTF">2012-08-29T18:51:46Z</dcterms:modified>
</cp:coreProperties>
</file>